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3"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0559CC-3FFB-4CED-B066-1963F5D6A277}" type="datetimeFigureOut">
              <a:rPr lang="en-US" smtClean="0"/>
              <a:t>9/16/2012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69B9B-2176-4059-887E-C1888061C62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0559CC-3FFB-4CED-B066-1963F5D6A277}" type="datetimeFigureOut">
              <a:rPr lang="en-US" smtClean="0"/>
              <a:t>9/16/2012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69B9B-2176-4059-887E-C1888061C62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0559CC-3FFB-4CED-B066-1963F5D6A277}" type="datetimeFigureOut">
              <a:rPr lang="en-US" smtClean="0"/>
              <a:t>9/16/2012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69B9B-2176-4059-887E-C1888061C62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0559CC-3FFB-4CED-B066-1963F5D6A277}" type="datetimeFigureOut">
              <a:rPr lang="en-US" smtClean="0"/>
              <a:t>9/16/2012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69B9B-2176-4059-887E-C1888061C62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0559CC-3FFB-4CED-B066-1963F5D6A277}" type="datetimeFigureOut">
              <a:rPr lang="en-US" smtClean="0"/>
              <a:t>9/16/2012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69B9B-2176-4059-887E-C1888061C62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0559CC-3FFB-4CED-B066-1963F5D6A277}" type="datetimeFigureOut">
              <a:rPr lang="en-US" smtClean="0"/>
              <a:t>9/16/2012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869B9B-2176-4059-887E-C1888061C62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0559CC-3FFB-4CED-B066-1963F5D6A277}" type="datetimeFigureOut">
              <a:rPr lang="en-US" smtClean="0"/>
              <a:t>9/16/2012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869B9B-2176-4059-887E-C1888061C62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0559CC-3FFB-4CED-B066-1963F5D6A277}" type="datetimeFigureOut">
              <a:rPr lang="en-US" smtClean="0"/>
              <a:t>9/16/2012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869B9B-2176-4059-887E-C1888061C62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0559CC-3FFB-4CED-B066-1963F5D6A277}" type="datetimeFigureOut">
              <a:rPr lang="en-US" smtClean="0"/>
              <a:t>9/16/2012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869B9B-2176-4059-887E-C1888061C62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0559CC-3FFB-4CED-B066-1963F5D6A277}" type="datetimeFigureOut">
              <a:rPr lang="en-US" smtClean="0"/>
              <a:t>9/16/2012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869B9B-2176-4059-887E-C1888061C62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0559CC-3FFB-4CED-B066-1963F5D6A277}" type="datetimeFigureOut">
              <a:rPr lang="en-US" smtClean="0"/>
              <a:t>9/16/2012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869B9B-2176-4059-887E-C1888061C62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0559CC-3FFB-4CED-B066-1963F5D6A277}" type="datetimeFigureOut">
              <a:rPr lang="en-US" smtClean="0"/>
              <a:t>9/16/2012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869B9B-2176-4059-887E-C1888061C62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7.wmf"/><Relationship Id="rId5" Type="http://schemas.openxmlformats.org/officeDocument/2006/relationships/oleObject" Target="../embeddings/oleObject3.bin"/><Relationship Id="rId4" Type="http://schemas.openxmlformats.org/officeDocument/2006/relationships/image" Target="../media/image6.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twitter.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math.uh.edu/~jmorgan/Math1431" TargetMode="External"/><Relationship Id="rId2" Type="http://schemas.openxmlformats.org/officeDocument/2006/relationships/hyperlink" Target="twitter.com/about/resources/widget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twitvid.com/" TargetMode="External"/><Relationship Id="rId2" Type="http://schemas.openxmlformats.org/officeDocument/2006/relationships/hyperlink" Target="http://tinyurl.com/" TargetMode="External"/><Relationship Id="rId1" Type="http://schemas.openxmlformats.org/officeDocument/2006/relationships/slideLayout" Target="../slideLayouts/slideLayout2.xml"/><Relationship Id="rId4" Type="http://schemas.openxmlformats.org/officeDocument/2006/relationships/hyperlink" Target="http://mashable.com/2009/05/23/video-for-twitter/"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tinyurl.com/diyholder" TargetMode="External"/><Relationship Id="rId2" Type="http://schemas.openxmlformats.org/officeDocument/2006/relationships/hyperlink" Target="http://online.math.uh.edu/HoustonACT/Morgan/DIY/DIY_Holder_Video/DIY_Holder_Video.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weebly.com/" TargetMode="External"/><Relationship Id="rId2" Type="http://schemas.openxmlformats.org/officeDocument/2006/relationships/hyperlink" Target="wordpress.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3067051"/>
          </a:xfrm>
        </p:spPr>
        <p:txBody>
          <a:bodyPr>
            <a:normAutofit/>
          </a:bodyPr>
          <a:lstStyle/>
          <a:p>
            <a:r>
              <a:rPr lang="en-US" b="1" dirty="0" smtClean="0"/>
              <a:t>Using Twitter, DIY Math Videos from your Smart Phone, and a Cool Application of the Limit of sin(</a:t>
            </a:r>
            <a:r>
              <a:rPr lang="en-US" b="1" i="1" dirty="0" smtClean="0"/>
              <a:t>x</a:t>
            </a:r>
            <a:r>
              <a:rPr lang="en-US" b="1" dirty="0" smtClean="0"/>
              <a:t>)/</a:t>
            </a:r>
            <a:r>
              <a:rPr lang="en-US" b="1" i="1" dirty="0" smtClean="0"/>
              <a:t>x</a:t>
            </a:r>
            <a:r>
              <a:rPr lang="en-US" b="1" dirty="0" smtClean="0"/>
              <a:t> as </a:t>
            </a:r>
            <a:r>
              <a:rPr lang="en-US" b="1" i="1" dirty="0" smtClean="0"/>
              <a:t>x</a:t>
            </a:r>
            <a:r>
              <a:rPr lang="en-US" b="1" dirty="0" smtClean="0"/>
              <a:t> approaches 0 </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Jeff Morgan</a:t>
            </a:r>
            <a:br>
              <a:rPr lang="en-US" dirty="0" smtClean="0"/>
            </a:br>
            <a:r>
              <a:rPr lang="en-US" dirty="0" smtClean="0"/>
              <a:t>Department of Mathematics</a:t>
            </a:r>
          </a:p>
          <a:p>
            <a:r>
              <a:rPr lang="en-US" dirty="0" smtClean="0"/>
              <a:t>University of Houston</a:t>
            </a:r>
          </a:p>
          <a:p>
            <a:r>
              <a:rPr lang="en-US" dirty="0" smtClean="0"/>
              <a:t>jmorgan@math.uh.edu</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Cool Application of the Limit of sin(x)/x  as  x  approaches  0</a:t>
            </a:r>
            <a:endParaRPr lang="en-US" dirty="0"/>
          </a:p>
        </p:txBody>
      </p:sp>
      <p:sp>
        <p:nvSpPr>
          <p:cNvPr id="3" name="TextBox 2"/>
          <p:cNvSpPr txBox="1"/>
          <p:nvPr/>
        </p:nvSpPr>
        <p:spPr>
          <a:xfrm>
            <a:off x="533400" y="1905000"/>
            <a:ext cx="8153400" cy="1200329"/>
          </a:xfrm>
          <a:prstGeom prst="rect">
            <a:avLst/>
          </a:prstGeom>
          <a:noFill/>
        </p:spPr>
        <p:txBody>
          <a:bodyPr wrap="square" rtlCol="0">
            <a:spAutoFit/>
          </a:bodyPr>
          <a:lstStyle/>
          <a:p>
            <a:r>
              <a:rPr lang="en-US" dirty="0" smtClean="0"/>
              <a:t>Suppose a circular elastic band is stretched over a circular cylinder. Then the band will “squeeze” on the cylinder, and we can discuss the total radial tension of the band. This is the magnitude of the total force that the band exerts towards the center of the cylinder. </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3105329"/>
            <a:ext cx="3322420" cy="307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Finding the Force by Using and Approximate Problem and a Limit</a:t>
            </a:r>
            <a:endParaRPr lang="en-US" dirty="0"/>
          </a:p>
        </p:txBody>
      </p:sp>
      <p:sp>
        <p:nvSpPr>
          <p:cNvPr id="3" name="TextBox 2"/>
          <p:cNvSpPr txBox="1"/>
          <p:nvPr/>
        </p:nvSpPr>
        <p:spPr>
          <a:xfrm>
            <a:off x="457200" y="1752600"/>
            <a:ext cx="8382000" cy="1200329"/>
          </a:xfrm>
          <a:prstGeom prst="rect">
            <a:avLst/>
          </a:prstGeom>
          <a:noFill/>
        </p:spPr>
        <p:txBody>
          <a:bodyPr wrap="square" rtlCol="0">
            <a:spAutoFit/>
          </a:bodyPr>
          <a:lstStyle/>
          <a:p>
            <a:r>
              <a:rPr lang="en-US" dirty="0" smtClean="0"/>
              <a:t>One approach to finding this force is to imagine that the circular band is replaced by one that is polygonal. I show to different scenarios below. Once of these is a 10 sided polygon, and the other is a 20 sided polygon. We can see that the 20 sided polygon looks a lot like the original circle.</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42" y="2957222"/>
            <a:ext cx="3755440" cy="3438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90179" y="2971800"/>
            <a:ext cx="3496621" cy="3352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6049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Calculations</a:t>
            </a:r>
            <a:endParaRPr 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650" y="1338262"/>
            <a:ext cx="5708340" cy="5519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746679" y="1244958"/>
            <a:ext cx="762000" cy="369332"/>
          </a:xfrm>
          <a:prstGeom prst="rect">
            <a:avLst/>
          </a:prstGeom>
          <a:noFill/>
        </p:spPr>
        <p:txBody>
          <a:bodyPr wrap="square" rtlCol="0">
            <a:spAutoFit/>
          </a:bodyPr>
          <a:lstStyle/>
          <a:p>
            <a:r>
              <a:rPr lang="en-US" dirty="0"/>
              <a:t>B</a:t>
            </a:r>
            <a:endParaRPr lang="en-US" dirty="0"/>
          </a:p>
        </p:txBody>
      </p:sp>
      <p:sp>
        <p:nvSpPr>
          <p:cNvPr id="6" name="TextBox 5"/>
          <p:cNvSpPr txBox="1"/>
          <p:nvPr/>
        </p:nvSpPr>
        <p:spPr>
          <a:xfrm>
            <a:off x="2133600" y="1230868"/>
            <a:ext cx="762000" cy="369332"/>
          </a:xfrm>
          <a:prstGeom prst="rect">
            <a:avLst/>
          </a:prstGeom>
          <a:noFill/>
        </p:spPr>
        <p:txBody>
          <a:bodyPr wrap="square" rtlCol="0">
            <a:spAutoFit/>
          </a:bodyPr>
          <a:lstStyle/>
          <a:p>
            <a:r>
              <a:rPr lang="en-US" dirty="0" smtClean="0"/>
              <a:t>A</a:t>
            </a:r>
            <a:endParaRPr lang="en-US" dirty="0"/>
          </a:p>
        </p:txBody>
      </p:sp>
      <p:sp>
        <p:nvSpPr>
          <p:cNvPr id="7" name="TextBox 6"/>
          <p:cNvSpPr txBox="1"/>
          <p:nvPr/>
        </p:nvSpPr>
        <p:spPr>
          <a:xfrm>
            <a:off x="5105400" y="2221468"/>
            <a:ext cx="762000" cy="369332"/>
          </a:xfrm>
          <a:prstGeom prst="rect">
            <a:avLst/>
          </a:prstGeom>
          <a:noFill/>
        </p:spPr>
        <p:txBody>
          <a:bodyPr wrap="square" rtlCol="0">
            <a:spAutoFit/>
          </a:bodyPr>
          <a:lstStyle/>
          <a:p>
            <a:r>
              <a:rPr lang="en-US" dirty="0"/>
              <a:t>C</a:t>
            </a:r>
            <a:endParaRPr lang="en-US" dirty="0"/>
          </a:p>
        </p:txBody>
      </p:sp>
      <p:sp>
        <p:nvSpPr>
          <p:cNvPr id="8" name="TextBox 7"/>
          <p:cNvSpPr txBox="1"/>
          <p:nvPr/>
        </p:nvSpPr>
        <p:spPr>
          <a:xfrm>
            <a:off x="2984679" y="4083174"/>
            <a:ext cx="762000" cy="369332"/>
          </a:xfrm>
          <a:prstGeom prst="rect">
            <a:avLst/>
          </a:prstGeom>
          <a:noFill/>
        </p:spPr>
        <p:txBody>
          <a:bodyPr wrap="square" rtlCol="0">
            <a:spAutoFit/>
          </a:bodyPr>
          <a:lstStyle/>
          <a:p>
            <a:r>
              <a:rPr lang="en-US" dirty="0"/>
              <a:t>O</a:t>
            </a:r>
            <a:endParaRPr lang="en-US" dirty="0"/>
          </a:p>
        </p:txBody>
      </p:sp>
      <p:sp>
        <p:nvSpPr>
          <p:cNvPr id="5" name="TextBox 4"/>
          <p:cNvSpPr txBox="1"/>
          <p:nvPr/>
        </p:nvSpPr>
        <p:spPr>
          <a:xfrm>
            <a:off x="5867400" y="1415534"/>
            <a:ext cx="3124200" cy="4801314"/>
          </a:xfrm>
          <a:prstGeom prst="rect">
            <a:avLst/>
          </a:prstGeom>
          <a:noFill/>
        </p:spPr>
        <p:txBody>
          <a:bodyPr wrap="square" rtlCol="0">
            <a:spAutoFit/>
          </a:bodyPr>
          <a:lstStyle/>
          <a:p>
            <a:r>
              <a:rPr lang="en-US" dirty="0" smtClean="0"/>
              <a:t>The radial lines are drawn on the left. Although the polygon shown has 10 sides, imagine that it has </a:t>
            </a:r>
            <a:r>
              <a:rPr lang="en-US" i="1" dirty="0" smtClean="0"/>
              <a:t>m</a:t>
            </a:r>
            <a:r>
              <a:rPr lang="en-US" dirty="0" smtClean="0"/>
              <a:t> sides. Also, each of the node points will be pulled on in two different directions. Assume the magnitude of this “pull” is </a:t>
            </a:r>
            <a:r>
              <a:rPr lang="en-US" i="1" dirty="0" smtClean="0"/>
              <a:t>T</a:t>
            </a:r>
            <a:r>
              <a:rPr lang="en-US" dirty="0" smtClean="0"/>
              <a:t>.  Then </a:t>
            </a:r>
            <a:r>
              <a:rPr lang="en-US" i="1" dirty="0" smtClean="0"/>
              <a:t>B </a:t>
            </a:r>
            <a:r>
              <a:rPr lang="en-US" dirty="0" smtClean="0"/>
              <a:t>is pulled towards </a:t>
            </a:r>
            <a:r>
              <a:rPr lang="en-US" i="1" dirty="0" smtClean="0"/>
              <a:t>A</a:t>
            </a:r>
            <a:r>
              <a:rPr lang="en-US" dirty="0" smtClean="0"/>
              <a:t> with magnitude </a:t>
            </a:r>
            <a:r>
              <a:rPr lang="en-US" i="1" dirty="0" smtClean="0"/>
              <a:t>T</a:t>
            </a:r>
            <a:r>
              <a:rPr lang="en-US" dirty="0" smtClean="0"/>
              <a:t>, and </a:t>
            </a:r>
            <a:r>
              <a:rPr lang="en-US" i="1" dirty="0" smtClean="0"/>
              <a:t>B</a:t>
            </a:r>
            <a:r>
              <a:rPr lang="en-US" dirty="0" smtClean="0"/>
              <a:t> is pulled towards </a:t>
            </a:r>
            <a:r>
              <a:rPr lang="en-US" i="1" dirty="0" smtClean="0"/>
              <a:t>C</a:t>
            </a:r>
            <a:r>
              <a:rPr lang="en-US" dirty="0" smtClean="0"/>
              <a:t> with magnitude </a:t>
            </a:r>
            <a:r>
              <a:rPr lang="en-US" i="1" dirty="0" smtClean="0"/>
              <a:t>C</a:t>
            </a:r>
            <a:r>
              <a:rPr lang="en-US" dirty="0" smtClean="0"/>
              <a:t>. If you determine the angle </a:t>
            </a:r>
            <a:r>
              <a:rPr lang="en-US" i="1" dirty="0" smtClean="0"/>
              <a:t>ABO</a:t>
            </a:r>
            <a:r>
              <a:rPr lang="en-US" dirty="0" smtClean="0"/>
              <a:t>, then you can find the resulting radial tension along </a:t>
            </a:r>
            <a:r>
              <a:rPr lang="en-US" i="1" dirty="0" smtClean="0"/>
              <a:t>BO</a:t>
            </a:r>
            <a:r>
              <a:rPr lang="en-US" dirty="0" smtClean="0"/>
              <a:t> resulting from these two “pulls”. You should find this to be</a:t>
            </a:r>
            <a:endParaRPr lang="en-US" dirty="0"/>
          </a:p>
        </p:txBody>
      </p:sp>
      <p:graphicFrame>
        <p:nvGraphicFramePr>
          <p:cNvPr id="9" name="Object 8"/>
          <p:cNvGraphicFramePr>
            <a:graphicFrameLocks noChangeAspect="1"/>
          </p:cNvGraphicFramePr>
          <p:nvPr>
            <p:extLst>
              <p:ext uri="{D42A27DB-BD31-4B8C-83A1-F6EECF244321}">
                <p14:modId xmlns:p14="http://schemas.microsoft.com/office/powerpoint/2010/main" val="3185210764"/>
              </p:ext>
            </p:extLst>
          </p:nvPr>
        </p:nvGraphicFramePr>
        <p:xfrm>
          <a:off x="6728850" y="6019800"/>
          <a:ext cx="1401300" cy="603091"/>
        </p:xfrm>
        <a:graphic>
          <a:graphicData uri="http://schemas.openxmlformats.org/presentationml/2006/ole">
            <mc:AlternateContent xmlns:mc="http://schemas.openxmlformats.org/markup-compatibility/2006">
              <mc:Choice xmlns:v="urn:schemas-microsoft-com:vml" Requires="v">
                <p:oleObj spid="_x0000_s3077" name="Equation" r:id="rId4" imgW="1002960" imgH="431640" progId="Equation.DSMT4">
                  <p:embed/>
                </p:oleObj>
              </mc:Choice>
              <mc:Fallback>
                <p:oleObj name="Equation" r:id="rId4" imgW="1002960" imgH="431640" progId="Equation.DSMT4">
                  <p:embed/>
                  <p:pic>
                    <p:nvPicPr>
                      <p:cNvPr id="0" name=""/>
                      <p:cNvPicPr/>
                      <p:nvPr/>
                    </p:nvPicPr>
                    <p:blipFill>
                      <a:blip r:embed="rId5"/>
                      <a:stretch>
                        <a:fillRect/>
                      </a:stretch>
                    </p:blipFill>
                    <p:spPr>
                      <a:xfrm>
                        <a:off x="6728850" y="6019800"/>
                        <a:ext cx="1401300" cy="603091"/>
                      </a:xfrm>
                      <a:prstGeom prst="rect">
                        <a:avLst/>
                      </a:prstGeom>
                    </p:spPr>
                  </p:pic>
                </p:oleObj>
              </mc:Fallback>
            </mc:AlternateContent>
          </a:graphicData>
        </a:graphic>
      </p:graphicFrame>
    </p:spTree>
    <p:extLst>
      <p:ext uri="{BB962C8B-B14F-4D97-AF65-F5344CB8AC3E}">
        <p14:creationId xmlns:p14="http://schemas.microsoft.com/office/powerpoint/2010/main" val="1985013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Adding the Each Radial Tension, Summing and Taking a Limit</a:t>
            </a:r>
            <a:endParaRPr lang="en-US" dirty="0"/>
          </a:p>
        </p:txBody>
      </p:sp>
      <p:sp>
        <p:nvSpPr>
          <p:cNvPr id="3" name="TextBox 2"/>
          <p:cNvSpPr txBox="1"/>
          <p:nvPr/>
        </p:nvSpPr>
        <p:spPr>
          <a:xfrm>
            <a:off x="533400" y="1676400"/>
            <a:ext cx="8153400" cy="369332"/>
          </a:xfrm>
          <a:prstGeom prst="rect">
            <a:avLst/>
          </a:prstGeom>
          <a:noFill/>
        </p:spPr>
        <p:txBody>
          <a:bodyPr wrap="square" rtlCol="0">
            <a:spAutoFit/>
          </a:bodyPr>
          <a:lstStyle/>
          <a:p>
            <a:r>
              <a:rPr lang="en-US" dirty="0" smtClean="0"/>
              <a:t>Since there are </a:t>
            </a:r>
            <a:r>
              <a:rPr lang="en-US" i="1" dirty="0" smtClean="0"/>
              <a:t>m</a:t>
            </a:r>
            <a:r>
              <a:rPr lang="en-US" dirty="0" smtClean="0"/>
              <a:t> of these, the total radial tension for the polygonal shape is</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791855069"/>
              </p:ext>
            </p:extLst>
          </p:nvPr>
        </p:nvGraphicFramePr>
        <p:xfrm>
          <a:off x="3578225" y="2514600"/>
          <a:ext cx="1560513" cy="603250"/>
        </p:xfrm>
        <a:graphic>
          <a:graphicData uri="http://schemas.openxmlformats.org/presentationml/2006/ole">
            <mc:AlternateContent xmlns:mc="http://schemas.openxmlformats.org/markup-compatibility/2006">
              <mc:Choice xmlns:v="urn:schemas-microsoft-com:vml" Requires="v">
                <p:oleObj spid="_x0000_s4101" name="Equation" r:id="rId3" imgW="1117440" imgH="431640" progId="Equation.DSMT4">
                  <p:embed/>
                </p:oleObj>
              </mc:Choice>
              <mc:Fallback>
                <p:oleObj name="Equation" r:id="rId3" imgW="1117440" imgH="431640" progId="Equation.DSMT4">
                  <p:embed/>
                  <p:pic>
                    <p:nvPicPr>
                      <p:cNvPr id="0" name="Object 8"/>
                      <p:cNvPicPr>
                        <a:picLocks noChangeAspect="1" noChangeArrowheads="1"/>
                      </p:cNvPicPr>
                      <p:nvPr/>
                    </p:nvPicPr>
                    <p:blipFill>
                      <a:blip r:embed="rId4"/>
                      <a:srcRect/>
                      <a:stretch>
                        <a:fillRect/>
                      </a:stretch>
                    </p:blipFill>
                    <p:spPr bwMode="auto">
                      <a:xfrm>
                        <a:off x="3578225" y="2514600"/>
                        <a:ext cx="1560513"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TextBox 4"/>
          <p:cNvSpPr txBox="1"/>
          <p:nvPr/>
        </p:nvSpPr>
        <p:spPr>
          <a:xfrm>
            <a:off x="609600" y="3581400"/>
            <a:ext cx="7696200" cy="646331"/>
          </a:xfrm>
          <a:prstGeom prst="rect">
            <a:avLst/>
          </a:prstGeom>
          <a:noFill/>
        </p:spPr>
        <p:txBody>
          <a:bodyPr wrap="square" rtlCol="0">
            <a:spAutoFit/>
          </a:bodyPr>
          <a:lstStyle/>
          <a:p>
            <a:r>
              <a:rPr lang="en-US" dirty="0" smtClean="0"/>
              <a:t>To finish the problem, we need to “return” to the circular band. We do this by taking a limit as </a:t>
            </a:r>
            <a:r>
              <a:rPr lang="en-US" i="1" dirty="0" smtClean="0"/>
              <a:t>m</a:t>
            </a:r>
            <a:r>
              <a:rPr lang="en-US" dirty="0" smtClean="0"/>
              <a:t> goes to infinity. Can you compute the limit below?</a:t>
            </a:r>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253242778"/>
              </p:ext>
            </p:extLst>
          </p:nvPr>
        </p:nvGraphicFramePr>
        <p:xfrm>
          <a:off x="3498850" y="4648200"/>
          <a:ext cx="1916113" cy="603250"/>
        </p:xfrm>
        <a:graphic>
          <a:graphicData uri="http://schemas.openxmlformats.org/presentationml/2006/ole">
            <mc:AlternateContent xmlns:mc="http://schemas.openxmlformats.org/markup-compatibility/2006">
              <mc:Choice xmlns:v="urn:schemas-microsoft-com:vml" Requires="v">
                <p:oleObj spid="_x0000_s4102" name="Equation" r:id="rId5" imgW="1371600" imgH="431640" progId="Equation.DSMT4">
                  <p:embed/>
                </p:oleObj>
              </mc:Choice>
              <mc:Fallback>
                <p:oleObj name="Equation" r:id="rId5" imgW="1371600" imgH="431640" progId="Equation.DSMT4">
                  <p:embed/>
                  <p:pic>
                    <p:nvPicPr>
                      <p:cNvPr id="0" name=""/>
                      <p:cNvPicPr>
                        <a:picLocks noChangeAspect="1" noChangeArrowheads="1"/>
                      </p:cNvPicPr>
                      <p:nvPr/>
                    </p:nvPicPr>
                    <p:blipFill>
                      <a:blip r:embed="rId6"/>
                      <a:srcRect/>
                      <a:stretch>
                        <a:fillRect/>
                      </a:stretch>
                    </p:blipFill>
                    <p:spPr bwMode="auto">
                      <a:xfrm>
                        <a:off x="3498850" y="4648200"/>
                        <a:ext cx="1916113"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609600" y="5715000"/>
            <a:ext cx="7543800" cy="646331"/>
          </a:xfrm>
          <a:prstGeom prst="rect">
            <a:avLst/>
          </a:prstGeom>
          <a:noFill/>
        </p:spPr>
        <p:txBody>
          <a:bodyPr wrap="square" rtlCol="0">
            <a:spAutoFit/>
          </a:bodyPr>
          <a:lstStyle/>
          <a:p>
            <a:r>
              <a:rPr lang="en-US" dirty="0" smtClean="0"/>
              <a:t>Hint: The limit involves a trig identity, as well as the limit of sin(x)/x as x approaches 0.</a:t>
            </a:r>
            <a:endParaRPr lang="en-US" dirty="0"/>
          </a:p>
        </p:txBody>
      </p:sp>
    </p:spTree>
    <p:extLst>
      <p:ext uri="{BB962C8B-B14F-4D97-AF65-F5344CB8AC3E}">
        <p14:creationId xmlns:p14="http://schemas.microsoft.com/office/powerpoint/2010/main" val="118462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Use Twitter?</a:t>
            </a:r>
            <a:endParaRPr lang="en-US" dirty="0"/>
          </a:p>
        </p:txBody>
      </p:sp>
      <p:sp>
        <p:nvSpPr>
          <p:cNvPr id="3" name="Content Placeholder 2"/>
          <p:cNvSpPr>
            <a:spLocks noGrp="1"/>
          </p:cNvSpPr>
          <p:nvPr>
            <p:ph idx="1"/>
          </p:nvPr>
        </p:nvSpPr>
        <p:spPr/>
        <p:txBody>
          <a:bodyPr/>
          <a:lstStyle/>
          <a:p>
            <a:r>
              <a:rPr lang="en-US" dirty="0" smtClean="0"/>
              <a:t>Simplicity</a:t>
            </a:r>
          </a:p>
          <a:p>
            <a:r>
              <a:rPr lang="en-US" dirty="0" smtClean="0"/>
              <a:t>Availability</a:t>
            </a:r>
          </a:p>
          <a:p>
            <a:r>
              <a:rPr lang="en-US" dirty="0" smtClean="0"/>
              <a:t>Cost</a:t>
            </a:r>
          </a:p>
          <a:p>
            <a:r>
              <a:rPr lang="en-US" dirty="0" smtClean="0"/>
              <a:t>Platform Freedom</a:t>
            </a:r>
          </a:p>
          <a:p>
            <a:r>
              <a:rPr lang="en-US" dirty="0" smtClean="0"/>
              <a:t>Flexibility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You Should Know</a:t>
            </a:r>
            <a:endParaRPr lang="en-US" dirty="0"/>
          </a:p>
        </p:txBody>
      </p:sp>
      <p:sp>
        <p:nvSpPr>
          <p:cNvPr id="3" name="Content Placeholder 2"/>
          <p:cNvSpPr>
            <a:spLocks noGrp="1"/>
          </p:cNvSpPr>
          <p:nvPr>
            <p:ph idx="1"/>
          </p:nvPr>
        </p:nvSpPr>
        <p:spPr/>
        <p:txBody>
          <a:bodyPr/>
          <a:lstStyle/>
          <a:p>
            <a:r>
              <a:rPr lang="en-US" dirty="0" smtClean="0"/>
              <a:t>Creating an Account – </a:t>
            </a:r>
            <a:r>
              <a:rPr lang="en-US" dirty="0" smtClean="0">
                <a:hlinkClick r:id="rId2"/>
              </a:rPr>
              <a:t>www.twitter.com</a:t>
            </a:r>
            <a:r>
              <a:rPr lang="en-US" dirty="0" smtClean="0"/>
              <a:t> </a:t>
            </a:r>
          </a:p>
          <a:p>
            <a:r>
              <a:rPr lang="en-US" dirty="0" smtClean="0"/>
              <a:t>How do you tweet?</a:t>
            </a:r>
          </a:p>
          <a:p>
            <a:r>
              <a:rPr lang="en-US" dirty="0" smtClean="0"/>
              <a:t>How do students/people follow you?</a:t>
            </a:r>
          </a:p>
          <a:p>
            <a:r>
              <a:rPr lang="en-US" dirty="0" smtClean="0"/>
              <a:t>Viewing posts and responses to posts.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Embedded Twitter Feed in a Webpage</a:t>
            </a:r>
            <a:endParaRPr lang="en-US" dirty="0"/>
          </a:p>
        </p:txBody>
      </p:sp>
      <p:sp>
        <p:nvSpPr>
          <p:cNvPr id="3" name="Content Placeholder 2"/>
          <p:cNvSpPr>
            <a:spLocks noGrp="1"/>
          </p:cNvSpPr>
          <p:nvPr>
            <p:ph idx="1"/>
          </p:nvPr>
        </p:nvSpPr>
        <p:spPr/>
        <p:txBody>
          <a:bodyPr>
            <a:normAutofit lnSpcReduction="10000"/>
          </a:bodyPr>
          <a:lstStyle/>
          <a:p>
            <a:r>
              <a:rPr lang="en-US" dirty="0" smtClean="0"/>
              <a:t>Twitter Widgets – Do a Google search for Twitter Widget. You will find </a:t>
            </a:r>
            <a:r>
              <a:rPr lang="en-US" dirty="0" smtClean="0">
                <a:hlinkClick r:id="rId2"/>
              </a:rPr>
              <a:t>twitter.com/about/resources/widgets</a:t>
            </a:r>
            <a:r>
              <a:rPr lang="en-US" b="1" i="1" dirty="0" smtClean="0"/>
              <a:t>  </a:t>
            </a:r>
          </a:p>
          <a:p>
            <a:r>
              <a:rPr lang="en-US" dirty="0" smtClean="0"/>
              <a:t>You will have to sign into Twitter and </a:t>
            </a:r>
            <a:r>
              <a:rPr lang="en-US" i="1" dirty="0" smtClean="0"/>
              <a:t>Create a Widget</a:t>
            </a:r>
            <a:r>
              <a:rPr lang="en-US" dirty="0" smtClean="0"/>
              <a:t>.</a:t>
            </a:r>
          </a:p>
          <a:p>
            <a:r>
              <a:rPr lang="en-US" dirty="0" smtClean="0"/>
              <a:t>Click a few buttons, and then copy the </a:t>
            </a:r>
            <a:r>
              <a:rPr lang="en-US" dirty="0" err="1" smtClean="0"/>
              <a:t>Javascript</a:t>
            </a:r>
            <a:r>
              <a:rPr lang="en-US" dirty="0" smtClean="0"/>
              <a:t> code. Paste this into your webpage.</a:t>
            </a:r>
          </a:p>
          <a:p>
            <a:r>
              <a:rPr lang="en-US" dirty="0" smtClean="0"/>
              <a:t>Example: </a:t>
            </a:r>
            <a:r>
              <a:rPr lang="en-US" dirty="0" smtClean="0">
                <a:hlinkClick r:id="rId3"/>
              </a:rPr>
              <a:t>www.math.uh.edu/~jmorgan/Math1431</a:t>
            </a:r>
            <a:r>
              <a:rPr lang="en-US" dirty="0" smtClean="0"/>
              <a:t>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Tools</a:t>
            </a:r>
            <a:endParaRPr lang="en-US" dirty="0"/>
          </a:p>
        </p:txBody>
      </p:sp>
      <p:sp>
        <p:nvSpPr>
          <p:cNvPr id="3" name="Content Placeholder 2"/>
          <p:cNvSpPr>
            <a:spLocks noGrp="1"/>
          </p:cNvSpPr>
          <p:nvPr>
            <p:ph idx="1"/>
          </p:nvPr>
        </p:nvSpPr>
        <p:spPr/>
        <p:txBody>
          <a:bodyPr/>
          <a:lstStyle/>
          <a:p>
            <a:r>
              <a:rPr lang="en-US" dirty="0" smtClean="0">
                <a:hlinkClick r:id="rId2"/>
              </a:rPr>
              <a:t>http://tinyurl.com</a:t>
            </a:r>
            <a:r>
              <a:rPr lang="en-US" dirty="0" smtClean="0"/>
              <a:t> – Create shorter URLs</a:t>
            </a:r>
            <a:br>
              <a:rPr lang="en-US" dirty="0" smtClean="0"/>
            </a:br>
            <a:r>
              <a:rPr lang="en-US" dirty="0" smtClean="0"/>
              <a:t>Example: tinyurl.com/math1431</a:t>
            </a:r>
          </a:p>
          <a:p>
            <a:r>
              <a:rPr lang="en-US" dirty="0" smtClean="0">
                <a:hlinkClick r:id="rId3"/>
              </a:rPr>
              <a:t>http://twitvid.com</a:t>
            </a:r>
            <a:endParaRPr lang="en-US" dirty="0" smtClean="0"/>
          </a:p>
          <a:p>
            <a:r>
              <a:rPr lang="en-US" dirty="0" smtClean="0"/>
              <a:t>Do a Google search for “uploading video to Twitter”. You’ll find “Top 5 Ways to Share Videos on Twitter”.</a:t>
            </a:r>
            <a:br>
              <a:rPr lang="en-US" dirty="0" smtClean="0"/>
            </a:br>
            <a:r>
              <a:rPr lang="en-US" dirty="0" smtClean="0"/>
              <a:t> </a:t>
            </a:r>
            <a:r>
              <a:rPr lang="en-US" dirty="0" smtClean="0">
                <a:hlinkClick r:id="rId4"/>
              </a:rPr>
              <a:t>mashable.com/2009/05/23/video-for-twitter/</a:t>
            </a:r>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for Your Phone</a:t>
            </a:r>
            <a:endParaRPr lang="en-US" dirty="0"/>
          </a:p>
        </p:txBody>
      </p:sp>
      <p:sp>
        <p:nvSpPr>
          <p:cNvPr id="3" name="Content Placeholder 2"/>
          <p:cNvSpPr>
            <a:spLocks noGrp="1"/>
          </p:cNvSpPr>
          <p:nvPr>
            <p:ph idx="1"/>
          </p:nvPr>
        </p:nvSpPr>
        <p:spPr/>
        <p:txBody>
          <a:bodyPr/>
          <a:lstStyle/>
          <a:p>
            <a:r>
              <a:rPr lang="en-US" dirty="0" smtClean="0"/>
              <a:t>Twitter </a:t>
            </a:r>
            <a:r>
              <a:rPr lang="en-US" dirty="0" smtClean="0"/>
              <a:t>app – Places Twitter on your phone.</a:t>
            </a:r>
            <a:endParaRPr lang="en-US" dirty="0" smtClean="0"/>
          </a:p>
          <a:p>
            <a:r>
              <a:rPr lang="en-US" dirty="0" smtClean="0"/>
              <a:t>Depending upon your smart phone, you might want a different video app. The </a:t>
            </a:r>
            <a:r>
              <a:rPr lang="en-US" dirty="0" err="1" smtClean="0"/>
              <a:t>Iphone</a:t>
            </a:r>
            <a:r>
              <a:rPr lang="en-US" dirty="0" smtClean="0"/>
              <a:t> 4s shoots great videos, but the files are HUGE. I use the Video Camera app.</a:t>
            </a:r>
          </a:p>
          <a:p>
            <a:r>
              <a:rPr lang="en-US" dirty="0" err="1" smtClean="0"/>
              <a:t>Twitvid</a:t>
            </a:r>
            <a:r>
              <a:rPr lang="en-US" dirty="0" smtClean="0"/>
              <a:t> – Allows you to post videos from your phone or PC to Twitter. Videos can be up to 1 gig in size, and up to 20 minutes on length.</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Making a DIY Smartphone Holder to Create Help Videos for Students</a:t>
            </a:r>
            <a:endParaRPr lang="en-US" dirty="0"/>
          </a:p>
        </p:txBody>
      </p:sp>
      <p:sp>
        <p:nvSpPr>
          <p:cNvPr id="3" name="Content Placeholder 2"/>
          <p:cNvSpPr>
            <a:spLocks noGrp="1"/>
          </p:cNvSpPr>
          <p:nvPr>
            <p:ph idx="1"/>
          </p:nvPr>
        </p:nvSpPr>
        <p:spPr/>
        <p:txBody>
          <a:bodyPr/>
          <a:lstStyle/>
          <a:p>
            <a:r>
              <a:rPr lang="en-US" dirty="0" smtClean="0"/>
              <a:t>Short video – </a:t>
            </a:r>
            <a:r>
              <a:rPr lang="en-US" dirty="0" smtClean="0">
                <a:hlinkClick r:id="rId2"/>
              </a:rPr>
              <a:t>http://online.math.uh.edu/HoustonACT/Morgan/DIY/DIY_Holder_Video/DIY_Holder_Video.html</a:t>
            </a:r>
            <a:r>
              <a:rPr lang="en-US" dirty="0" smtClean="0"/>
              <a:t/>
            </a:r>
            <a:br>
              <a:rPr lang="en-US" dirty="0" smtClean="0"/>
            </a:br>
            <a:r>
              <a:rPr lang="en-US" dirty="0" smtClean="0"/>
              <a:t/>
            </a:r>
            <a:br>
              <a:rPr lang="en-US" dirty="0" smtClean="0"/>
            </a:br>
            <a:r>
              <a:rPr lang="en-US" dirty="0" smtClean="0"/>
              <a:t>or</a:t>
            </a:r>
            <a:br>
              <a:rPr lang="en-US" dirty="0" smtClean="0"/>
            </a:br>
            <a:r>
              <a:rPr lang="en-US" dirty="0" smtClean="0"/>
              <a:t/>
            </a:r>
            <a:br>
              <a:rPr lang="en-US" dirty="0" smtClean="0"/>
            </a:br>
            <a:r>
              <a:rPr lang="en-US" b="1" dirty="0" smtClean="0"/>
              <a:t> </a:t>
            </a:r>
            <a:r>
              <a:rPr lang="en-US" b="1" dirty="0" smtClean="0">
                <a:hlinkClick r:id="rId3"/>
              </a:rPr>
              <a:t>http://tinyurl.com/diyholder</a:t>
            </a: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You Want a Web Page?</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endParaRPr lang="en-US" dirty="0" smtClean="0"/>
          </a:p>
          <a:p>
            <a:pPr marL="0" indent="0">
              <a:buNone/>
            </a:pPr>
            <a:endParaRPr lang="en-US" dirty="0"/>
          </a:p>
          <a:p>
            <a:pPr marL="0" indent="0" algn="ctr">
              <a:buNone/>
            </a:pPr>
            <a:r>
              <a:rPr lang="en-US" sz="4400" dirty="0" smtClean="0"/>
              <a:t>Try </a:t>
            </a:r>
            <a:r>
              <a:rPr lang="en-US" sz="4400" dirty="0" smtClean="0">
                <a:hlinkClick r:id="rId2" action="ppaction://hlinkfile"/>
              </a:rPr>
              <a:t>wordpress.com</a:t>
            </a:r>
            <a:endParaRPr lang="en-US" sz="4400" dirty="0" smtClean="0"/>
          </a:p>
          <a:p>
            <a:pPr marL="0" indent="0" algn="ctr">
              <a:buNone/>
            </a:pPr>
            <a:endParaRPr lang="en-US" sz="4400" dirty="0"/>
          </a:p>
          <a:p>
            <a:pPr marL="0" indent="0" algn="ctr">
              <a:buNone/>
            </a:pPr>
            <a:r>
              <a:rPr lang="en-US" sz="4400" dirty="0" smtClean="0">
                <a:hlinkClick r:id="rId3"/>
              </a:rPr>
              <a:t>Weebly.com</a:t>
            </a:r>
            <a:endParaRPr lang="en-US" sz="4400" dirty="0" smtClean="0"/>
          </a:p>
          <a:p>
            <a:pPr marL="0" indent="0" algn="ctr">
              <a:buNone/>
            </a:pPr>
            <a:endParaRPr lang="en-US" sz="4400" dirty="0"/>
          </a:p>
          <a:p>
            <a:pPr marL="0" indent="0" algn="ctr">
              <a:buNone/>
            </a:pPr>
            <a:r>
              <a:rPr lang="en-US" sz="4400" dirty="0" smtClean="0"/>
              <a:t>There are other free sites as well.</a:t>
            </a:r>
            <a:endParaRPr lang="en-US" sz="4400" dirty="0"/>
          </a:p>
        </p:txBody>
      </p:sp>
    </p:spTree>
    <p:extLst>
      <p:ext uri="{BB962C8B-B14F-4D97-AF65-F5344CB8AC3E}">
        <p14:creationId xmlns:p14="http://schemas.microsoft.com/office/powerpoint/2010/main" val="38431951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Useful Sites</a:t>
            </a:r>
            <a:endParaRPr lang="en-US" dirty="0"/>
          </a:p>
        </p:txBody>
      </p:sp>
      <p:sp>
        <p:nvSpPr>
          <p:cNvPr id="3" name="Content Placeholder 2"/>
          <p:cNvSpPr>
            <a:spLocks noGrp="1"/>
          </p:cNvSpPr>
          <p:nvPr>
            <p:ph idx="1"/>
          </p:nvPr>
        </p:nvSpPr>
        <p:spPr/>
        <p:txBody>
          <a:bodyPr/>
          <a:lstStyle/>
          <a:p>
            <a:r>
              <a:rPr lang="en-US" u="sng" dirty="0" smtClean="0">
                <a:solidFill>
                  <a:srgbClr val="0070C0"/>
                </a:solidFill>
              </a:rPr>
              <a:t>mathcontest.uh.edu</a:t>
            </a:r>
            <a:r>
              <a:rPr lang="en-US" dirty="0" smtClean="0"/>
              <a:t> – The High School Math Contest at UH.</a:t>
            </a:r>
            <a:endParaRPr lang="en-US" dirty="0"/>
          </a:p>
          <a:p>
            <a:r>
              <a:rPr lang="en-US" u="sng" dirty="0" smtClean="0">
                <a:solidFill>
                  <a:srgbClr val="0070C0"/>
                </a:solidFill>
              </a:rPr>
              <a:t>online.math.uh.edu/</a:t>
            </a:r>
            <a:r>
              <a:rPr lang="en-US" u="sng" dirty="0" err="1" smtClean="0">
                <a:solidFill>
                  <a:srgbClr val="0070C0"/>
                </a:solidFill>
              </a:rPr>
              <a:t>mathcircle</a:t>
            </a:r>
            <a:r>
              <a:rPr lang="en-US" dirty="0" smtClean="0"/>
              <a:t> – A program for high school students who enjoy mathematics. Our next meeting is 9/22.</a:t>
            </a:r>
            <a:endParaRPr lang="en-US" dirty="0"/>
          </a:p>
          <a:p>
            <a:r>
              <a:rPr lang="en-US" u="sng" dirty="0" smtClean="0">
                <a:solidFill>
                  <a:srgbClr val="0070C0"/>
                </a:solidFill>
              </a:rPr>
              <a:t>online.math.uh.edu/</a:t>
            </a:r>
            <a:r>
              <a:rPr lang="en-US" u="sng" dirty="0" err="1" smtClean="0">
                <a:solidFill>
                  <a:srgbClr val="0070C0"/>
                </a:solidFill>
              </a:rPr>
              <a:t>hsmath</a:t>
            </a:r>
            <a:r>
              <a:rPr lang="en-US" dirty="0" smtClean="0"/>
              <a:t> – Resources for high school math teachers, including practice AP Calculus materials.</a:t>
            </a:r>
            <a:endParaRPr lang="en-US" dirty="0"/>
          </a:p>
        </p:txBody>
      </p:sp>
    </p:spTree>
    <p:extLst>
      <p:ext uri="{BB962C8B-B14F-4D97-AF65-F5344CB8AC3E}">
        <p14:creationId xmlns:p14="http://schemas.microsoft.com/office/powerpoint/2010/main" val="9399422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TotalTime>
  <Words>625</Words>
  <Application>Microsoft Office PowerPoint</Application>
  <PresentationFormat>On-screen Show (4:3)</PresentationFormat>
  <Paragraphs>56</Paragraphs>
  <Slides>13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Office Theme</vt:lpstr>
      <vt:lpstr>MathType 6.0 Equation</vt:lpstr>
      <vt:lpstr>Using Twitter, DIY Math Videos from your Smart Phone, and a Cool Application of the Limit of sin(x)/x as x approaches 0 </vt:lpstr>
      <vt:lpstr>Why Use Twitter?</vt:lpstr>
      <vt:lpstr>Things You Should Know</vt:lpstr>
      <vt:lpstr>Embedded Twitter Feed in a Webpage</vt:lpstr>
      <vt:lpstr>More Tools</vt:lpstr>
      <vt:lpstr>Tools for Your Phone</vt:lpstr>
      <vt:lpstr>Making a DIY Smartphone Holder to Create Help Videos for Students</vt:lpstr>
      <vt:lpstr>What If You Want a Web Page?</vt:lpstr>
      <vt:lpstr>Other Useful Sites</vt:lpstr>
      <vt:lpstr>A Cool Application of the Limit of sin(x)/x  as  x  approaches  0</vt:lpstr>
      <vt:lpstr>Finding the Force by Using and Approximate Problem and a Limit</vt:lpstr>
      <vt:lpstr>Calculations</vt:lpstr>
      <vt:lpstr>Adding the Each Radial Tension, Summing and Taking a Limit</vt:lpstr>
    </vt:vector>
  </TitlesOfParts>
  <Company>University of Houston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Twitter, DIY Math Videos from your Smart Phone, and a Cool Application of the Limit of sin(x)/x as x approaches 0 </dc:title>
  <dc:creator>JMorgan</dc:creator>
  <cp:lastModifiedBy>Jeff Morgan</cp:lastModifiedBy>
  <cp:revision>12</cp:revision>
  <dcterms:created xsi:type="dcterms:W3CDTF">2012-09-15T12:04:29Z</dcterms:created>
  <dcterms:modified xsi:type="dcterms:W3CDTF">2012-09-16T12:13:04Z</dcterms:modified>
</cp:coreProperties>
</file>