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handoutMasterIdLst>
    <p:handoutMasterId r:id="rId35"/>
  </p:handoutMasterIdLst>
  <p:sldIdLst>
    <p:sldId id="376" r:id="rId2"/>
    <p:sldId id="380" r:id="rId3"/>
    <p:sldId id="381" r:id="rId4"/>
    <p:sldId id="386" r:id="rId5"/>
    <p:sldId id="382" r:id="rId6"/>
    <p:sldId id="383" r:id="rId7"/>
    <p:sldId id="384" r:id="rId8"/>
    <p:sldId id="385" r:id="rId9"/>
    <p:sldId id="388" r:id="rId10"/>
    <p:sldId id="394" r:id="rId11"/>
    <p:sldId id="387" r:id="rId12"/>
    <p:sldId id="403" r:id="rId13"/>
    <p:sldId id="398" r:id="rId14"/>
    <p:sldId id="389" r:id="rId15"/>
    <p:sldId id="390" r:id="rId16"/>
    <p:sldId id="391" r:id="rId17"/>
    <p:sldId id="410" r:id="rId18"/>
    <p:sldId id="392" r:id="rId19"/>
    <p:sldId id="393" r:id="rId20"/>
    <p:sldId id="395" r:id="rId21"/>
    <p:sldId id="399" r:id="rId22"/>
    <p:sldId id="396" r:id="rId23"/>
    <p:sldId id="397" r:id="rId24"/>
    <p:sldId id="400" r:id="rId25"/>
    <p:sldId id="401" r:id="rId26"/>
    <p:sldId id="402" r:id="rId27"/>
    <p:sldId id="404" r:id="rId28"/>
    <p:sldId id="412" r:id="rId29"/>
    <p:sldId id="407" r:id="rId30"/>
    <p:sldId id="408" r:id="rId31"/>
    <p:sldId id="405" r:id="rId32"/>
    <p:sldId id="411" r:id="rId33"/>
    <p:sldId id="406" r:id="rId34"/>
  </p:sldIdLst>
  <p:sldSz cx="9144000" cy="6858000" type="screen4x3"/>
  <p:notesSz cx="9601200" cy="7315200"/>
  <p:embeddedFontLst>
    <p:embeddedFont>
      <p:font typeface="Wingdings 3" panose="05040102010807070707" pitchFamily="18" charset="2"/>
      <p:regular r:id="rId36"/>
    </p:embeddedFont>
    <p:embeddedFont>
      <p:font typeface="Lucida Sans Unicode" panose="020B0602030504020204" pitchFamily="34" charset="0"/>
      <p:regular r:id="rId37"/>
    </p:embeddedFont>
    <p:embeddedFont>
      <p:font typeface="Wingdings 2" panose="05020102010507070707" pitchFamily="18" charset="2"/>
      <p:regular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8B6E8"/>
    <a:srgbClr val="B1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0" tIns="47500" rIns="95000" bIns="475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0" tIns="47500" rIns="95000" bIns="475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0" tIns="47500" rIns="95000" bIns="4750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0" tIns="47500" rIns="95000" bIns="475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8D2FAA-3AEC-4782-9E6A-EBFB2DE23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54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D9802C-7974-4C46-8A98-CB8E65886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5AB0-AD4D-4C18-8D6C-692E86878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CF55-1449-4715-A9C5-9F8B9EAE0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CB77-2B74-4079-9349-F0E3B2E05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18D97-5B71-4296-B044-A3F1C2138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5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D499-EB0F-492E-8B03-DBE26C34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09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9C97-91A1-4C46-AA96-27A135968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0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0FE6-A6D5-4925-92E1-0E0F48A66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37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0FBD-E706-4BDC-B3CA-EB3935220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5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86FF-0F7F-403B-BD98-7F6E4EB5C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4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0778-1041-4113-8D96-26986E2E0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62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6246B95-27AF-4669-8152-2A4C0FB24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4" r:id="rId2"/>
    <p:sldLayoutId id="2147483799" r:id="rId3"/>
    <p:sldLayoutId id="2147483800" r:id="rId4"/>
    <p:sldLayoutId id="2147483801" r:id="rId5"/>
    <p:sldLayoutId id="2147483802" r:id="rId6"/>
    <p:sldLayoutId id="2147483795" r:id="rId7"/>
    <p:sldLayoutId id="2147483803" r:id="rId8"/>
    <p:sldLayoutId id="2147483804" r:id="rId9"/>
    <p:sldLayoutId id="2147483796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math.uh.edu/apcalculus/" TargetMode="External"/><Relationship Id="rId2" Type="http://schemas.openxmlformats.org/officeDocument/2006/relationships/hyperlink" Target="http://mathcontest.uh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achhouston.uh.edu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en-US" sz="3600" dirty="0" smtClean="0"/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sz="2800" dirty="0" smtClean="0"/>
              <a:t>Jeff Morgan</a:t>
            </a:r>
            <a:br>
              <a:rPr lang="en-US" sz="2800" dirty="0" smtClean="0"/>
            </a:br>
            <a:r>
              <a:rPr lang="en-US" sz="2800" dirty="0" smtClean="0"/>
              <a:t>Interim Associate Provost for Education and Technology Innovation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sz="2800" dirty="0" smtClean="0"/>
              <a:t>University of Houston</a:t>
            </a:r>
            <a:endParaRPr lang="en-US" sz="2800" dirty="0" smtClean="0"/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sz="2800" dirty="0" smtClean="0"/>
              <a:t>jmorgan@math.uh.edu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Are Your Students Understanding, or Simply Turning the Crank?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 r="-1333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 r="-1333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 r="-1333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283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99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26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 r="-2222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239000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 r="-1333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eaLnBrk="1" hangingPunct="1"/>
            <a:r>
              <a:rPr lang="en-US" smtClean="0"/>
              <a:t>High School Math Contest – February 15, 2014 – </a:t>
            </a:r>
            <a:r>
              <a:rPr lang="en-US" smtClean="0">
                <a:hlinkClick r:id="rId2"/>
              </a:rPr>
              <a:t>http://mathcontest.uh.edu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Cedric French and Christian Haich - </a:t>
            </a:r>
            <a:br>
              <a:rPr lang="en-US" smtClean="0"/>
            </a:br>
            <a:r>
              <a:rPr lang="en-US" smtClean="0"/>
              <a:t>“AP Readers Discuss the 2013 AB Free Response Questions” – November 16, 2013</a:t>
            </a:r>
          </a:p>
          <a:p>
            <a:pPr eaLnBrk="1" hangingPunct="1"/>
            <a:r>
              <a:rPr lang="en-US" smtClean="0"/>
              <a:t>AP Calculus Help Material and Online Electronic Quizzes - </a:t>
            </a:r>
            <a:r>
              <a:rPr lang="en-US" smtClean="0">
                <a:hlinkClick r:id="rId3"/>
              </a:rPr>
              <a:t>http://online.math.uh.edu/apcalculus/</a:t>
            </a:r>
            <a:endParaRPr lang="en-US" smtClean="0"/>
          </a:p>
          <a:p>
            <a:pPr eaLnBrk="1" hangingPunct="1"/>
            <a:r>
              <a:rPr lang="en-US" smtClean="0"/>
              <a:t>teachHOUSTON – </a:t>
            </a:r>
            <a:r>
              <a:rPr lang="en-US" smtClean="0">
                <a:hlinkClick r:id="rId4"/>
              </a:rPr>
              <a:t>http://teachHOUSTON.uh.edu</a:t>
            </a:r>
            <a:r>
              <a:rPr lang="en-US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Shameless Advertising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 r="-1333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 r="-1333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6667316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 r="-1704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" y="1371600"/>
            <a:ext cx="7373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057400"/>
            <a:ext cx="67151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 r="-1556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700"/>
          </a:xfrm>
        </p:spPr>
        <p:txBody>
          <a:bodyPr/>
          <a:lstStyle/>
          <a:p>
            <a:pPr eaLnBrk="1" hangingPunct="1"/>
            <a:r>
              <a:rPr lang="en-US" smtClean="0"/>
              <a:t>Can your students describe and explain the fundamental concepts in calculus?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Can your students use fundamental concepts from calculus to work problems, even if they have not seen them before?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Fundamental Questions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 r="-1333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1070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700"/>
          </a:xfrm>
        </p:spPr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dirty="0" smtClean="0"/>
              <a:t>Answer the following questions for each of the following problems.</a:t>
            </a:r>
            <a:br>
              <a:rPr lang="en-US" dirty="0" smtClean="0"/>
            </a:br>
            <a:endParaRPr lang="en-US" dirty="0" smtClean="0"/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What are the fundamental concepts associated with the problem?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What </a:t>
            </a:r>
            <a:r>
              <a:rPr lang="en-US" dirty="0" smtClean="0"/>
              <a:t>percentage of your students can successfully work the problem</a:t>
            </a:r>
            <a:r>
              <a:rPr lang="en-US" dirty="0" smtClean="0"/>
              <a:t>?</a:t>
            </a:r>
            <a:endParaRPr lang="en-US" dirty="0" smtClean="0"/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How will your “successful” students approach the problem?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Instructions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304800"/>
            <a:ext cx="8229600" cy="5702300"/>
          </a:xfrm>
          <a:blipFill rotWithShape="0">
            <a:blip r:embed="rId2"/>
            <a:stretch>
              <a:fillRect l="-74" t="-963"/>
            </a:stretch>
          </a:blipFill>
          <a:extLst/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056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304800"/>
            <a:ext cx="8229600" cy="5702300"/>
          </a:xfrm>
          <a:blipFill rotWithShape="0">
            <a:blip r:embed="rId2"/>
            <a:stretch>
              <a:fillRect l="-74" t="-963"/>
            </a:stretch>
          </a:blipFill>
          <a:extLst/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770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304800"/>
            <a:ext cx="8229600" cy="5702300"/>
          </a:xfrm>
          <a:blipFill rotWithShape="0">
            <a:blip r:embed="rId2"/>
            <a:stretch>
              <a:fillRect l="-74" t="-963"/>
            </a:stretch>
          </a:blipFill>
          <a:extLst/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228600"/>
            <a:ext cx="8229600" cy="5702300"/>
          </a:xfrm>
          <a:blipFill rotWithShape="0">
            <a:blip r:embed="rId2"/>
            <a:stretch>
              <a:fillRect l="-74" t="-963" r="-222"/>
            </a:stretch>
          </a:blipFill>
          <a:extLst/>
        </p:spPr>
        <p:txBody>
          <a:bodyPr/>
          <a:lstStyle/>
          <a:p>
            <a:pPr marL="109537" indent="0"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2004</TotalTime>
  <Words>60</Words>
  <Application>Microsoft Office PowerPoint</Application>
  <PresentationFormat>On-screen Show (4:3)</PresentationFormat>
  <Paragraphs>49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Wingdings 3</vt:lpstr>
      <vt:lpstr>Lucida Sans Unicode</vt:lpstr>
      <vt:lpstr>Wingdings 2</vt:lpstr>
      <vt:lpstr>Arial</vt:lpstr>
      <vt:lpstr>Verdana</vt:lpstr>
      <vt:lpstr>Calibri</vt:lpstr>
      <vt:lpstr>Concourse</vt:lpstr>
      <vt:lpstr>Are Your Students Understanding, or Simply Turning the Crank?</vt:lpstr>
      <vt:lpstr>Shameless Advertising</vt:lpstr>
      <vt:lpstr>Fundamental Questions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Houston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Departmental Meeting  9/3/04</dc:title>
  <dc:creator>Math Dept. - Picard</dc:creator>
  <cp:lastModifiedBy>Jeff Morgan</cp:lastModifiedBy>
  <cp:revision>207</cp:revision>
  <cp:lastPrinted>2013-10-19T10:51:05Z</cp:lastPrinted>
  <dcterms:created xsi:type="dcterms:W3CDTF">2004-09-03T16:21:21Z</dcterms:created>
  <dcterms:modified xsi:type="dcterms:W3CDTF">2013-10-19T11:00:17Z</dcterms:modified>
</cp:coreProperties>
</file>